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28" r:id="rId2"/>
    <p:sldId id="732" r:id="rId3"/>
    <p:sldId id="734" r:id="rId4"/>
    <p:sldId id="730" r:id="rId5"/>
    <p:sldId id="733" r:id="rId6"/>
    <p:sldId id="312" r:id="rId7"/>
  </p:sldIdLst>
  <p:sldSz cx="9144000" cy="6858000" type="screen4x3"/>
  <p:notesSz cx="6797675" cy="9874250"/>
  <p:custShowLst>
    <p:custShow name="Section 1" id="0">
      <p:sldLst/>
    </p:custShow>
    <p:custShow name="Section 4" id="1">
      <p:sldLst/>
    </p:custShow>
    <p:custShow name="Section 5" id="2">
      <p:sldLst/>
    </p:custShow>
    <p:custShow name="Section 2" id="3">
      <p:sldLst/>
    </p:custShow>
    <p:custShow name="Section 3" id="4">
      <p:sldLst/>
    </p:custShow>
    <p:custShow name="Section 6" id="5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009900"/>
    <a:srgbClr val="FFCC99"/>
    <a:srgbClr val="0033CC"/>
    <a:srgbClr val="0099CC"/>
    <a:srgbClr val="990033"/>
    <a:srgbClr val="800000"/>
    <a:srgbClr val="FF66FF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7" autoAdjust="0"/>
    <p:restoredTop sz="94664" autoAdjust="0"/>
  </p:normalViewPr>
  <p:slideViewPr>
    <p:cSldViewPr>
      <p:cViewPr varScale="1">
        <p:scale>
          <a:sx n="70" d="100"/>
          <a:sy n="70" d="100"/>
        </p:scale>
        <p:origin x="150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34" d="100"/>
          <a:sy n="34" d="100"/>
        </p:scale>
        <p:origin x="-1572" y="-90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6" cy="4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defTabSz="966621">
              <a:defRPr sz="1300" b="0"/>
            </a:lvl1pPr>
          </a:lstStyle>
          <a:p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62" y="0"/>
            <a:ext cx="2946276" cy="4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300" b="0"/>
            </a:lvl1pPr>
          </a:lstStyle>
          <a:p>
            <a:endParaRPr 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202"/>
            <a:ext cx="2946276" cy="4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defTabSz="966621">
              <a:defRPr sz="1300" b="0"/>
            </a:lvl1pPr>
          </a:lstStyle>
          <a:p>
            <a:endParaRPr 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62" y="9380202"/>
            <a:ext cx="2946276" cy="4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300" b="0"/>
            </a:lvl1pPr>
          </a:lstStyle>
          <a:p>
            <a:fld id="{76C46EF2-2FEB-4EE8-AEDE-0FC4BB0636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10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6" cy="4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defTabSz="966621">
              <a:defRPr sz="1300" b="0"/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6" cy="4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300" b="0"/>
            </a:lvl1pPr>
          </a:lstStyle>
          <a:p>
            <a:endParaRPr lang="en-US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4" y="4690945"/>
            <a:ext cx="5436909" cy="444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202"/>
            <a:ext cx="2946276" cy="4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defTabSz="966621">
              <a:defRPr sz="1300" b="0"/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380202"/>
            <a:ext cx="2946276" cy="4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3" tIns="48317" rIns="96633" bIns="4831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300" b="0"/>
            </a:lvl1pPr>
          </a:lstStyle>
          <a:p>
            <a:fld id="{2341242E-D0D6-4609-B697-F627878284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90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733800"/>
            <a:ext cx="6477000" cy="1524000"/>
          </a:xfrm>
        </p:spPr>
        <p:txBody>
          <a:bodyPr/>
          <a:lstStyle>
            <a:lvl1pPr marL="0" indent="0" algn="ctr">
              <a:defRPr sz="2800"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572250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0AD88DE5-9CD2-4250-A343-9D2090B515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9" name="Rectangle 1031"/>
          <p:cNvSpPr>
            <a:spLocks noChangeArrowheads="1"/>
          </p:cNvSpPr>
          <p:nvPr userDrawn="1"/>
        </p:nvSpPr>
        <p:spPr bwMode="auto">
          <a:xfrm>
            <a:off x="0" y="4762"/>
            <a:ext cx="9144000" cy="68103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82" name="Picture 1034" descr="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6513"/>
            <a:ext cx="4445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Line 1035"/>
          <p:cNvSpPr>
            <a:spLocks noChangeShapeType="1"/>
          </p:cNvSpPr>
          <p:nvPr userDrawn="1"/>
        </p:nvSpPr>
        <p:spPr bwMode="auto">
          <a:xfrm>
            <a:off x="436563" y="6615113"/>
            <a:ext cx="8707437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0BED41AA-002C-400C-9E2A-A23756BD25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8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533400"/>
            <a:ext cx="2057400" cy="29718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533400"/>
            <a:ext cx="6019800" cy="2971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50AD3E6-3993-48BE-A24F-F3F747AC05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65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447800"/>
            <a:ext cx="38481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33900" y="1447800"/>
            <a:ext cx="3848100" cy="95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33900" y="2552700"/>
            <a:ext cx="3848100" cy="952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655796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59DE377F-B5B8-4D86-97F5-2A5EA8C618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Text Box 144"/>
          <p:cNvSpPr txBox="1">
            <a:spLocks noChangeArrowheads="1"/>
          </p:cNvSpPr>
          <p:nvPr userDrawn="1"/>
        </p:nvSpPr>
        <p:spPr bwMode="auto">
          <a:xfrm>
            <a:off x="5638800" y="6400800"/>
            <a:ext cx="426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900" b="0" i="1" dirty="0">
                <a:solidFill>
                  <a:srgbClr val="CC0000"/>
                </a:solidFill>
              </a:rPr>
              <a:t>Source: </a:t>
            </a:r>
            <a:r>
              <a:rPr lang="en-US" sz="900" b="0" i="1" dirty="0">
                <a:solidFill>
                  <a:srgbClr val="0000FF"/>
                </a:solidFill>
              </a:rPr>
              <a:t>Gallup Pakistan- BHC National Public Opinion Poll </a:t>
            </a:r>
            <a:r>
              <a:rPr lang="en-US" sz="900" b="0" i="1" dirty="0" smtClean="0">
                <a:solidFill>
                  <a:srgbClr val="0000FF"/>
                </a:solidFill>
              </a:rPr>
              <a:t>2012</a:t>
            </a:r>
            <a:endParaRPr lang="en-US" sz="900" b="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04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C50FD4F0-214A-4A92-A75E-034E3BC3C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64EFCA31-029E-4B03-8CB9-F44C134475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7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3848100" cy="205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447800"/>
            <a:ext cx="3848100" cy="205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18BB16A8-0E89-430B-AC1D-A82CC87FC4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ext Box 144"/>
          <p:cNvSpPr txBox="1">
            <a:spLocks noChangeArrowheads="1"/>
          </p:cNvSpPr>
          <p:nvPr userDrawn="1"/>
        </p:nvSpPr>
        <p:spPr bwMode="auto">
          <a:xfrm>
            <a:off x="5638800" y="6400800"/>
            <a:ext cx="426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900" b="0" i="1" dirty="0">
                <a:solidFill>
                  <a:srgbClr val="CC0000"/>
                </a:solidFill>
              </a:rPr>
              <a:t>Source: </a:t>
            </a:r>
            <a:r>
              <a:rPr lang="en-US" sz="900" b="0" i="1" dirty="0">
                <a:solidFill>
                  <a:srgbClr val="0000FF"/>
                </a:solidFill>
              </a:rPr>
              <a:t>Gallup Pakistan- BHC National Public Opinion Poll </a:t>
            </a:r>
            <a:r>
              <a:rPr lang="en-US" sz="900" b="0" i="1" dirty="0" smtClean="0">
                <a:solidFill>
                  <a:srgbClr val="0000FF"/>
                </a:solidFill>
              </a:rPr>
              <a:t>2012</a:t>
            </a:r>
            <a:endParaRPr lang="en-US" sz="900" b="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60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2EA03E3-D893-4F9A-8B1B-4DE0F07274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Text Box 144"/>
          <p:cNvSpPr txBox="1">
            <a:spLocks noChangeArrowheads="1"/>
          </p:cNvSpPr>
          <p:nvPr userDrawn="1"/>
        </p:nvSpPr>
        <p:spPr bwMode="auto">
          <a:xfrm>
            <a:off x="5638800" y="6400800"/>
            <a:ext cx="426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900" b="0" i="1" dirty="0">
                <a:solidFill>
                  <a:srgbClr val="CC0000"/>
                </a:solidFill>
              </a:rPr>
              <a:t>Source: </a:t>
            </a:r>
            <a:r>
              <a:rPr lang="en-US" sz="900" b="0" i="1" dirty="0">
                <a:solidFill>
                  <a:srgbClr val="0000FF"/>
                </a:solidFill>
              </a:rPr>
              <a:t>Gallup Pakistan- BHC National Public Opinion Poll </a:t>
            </a:r>
            <a:r>
              <a:rPr lang="en-US" sz="900" b="0" i="1" dirty="0" smtClean="0">
                <a:solidFill>
                  <a:srgbClr val="0000FF"/>
                </a:solidFill>
              </a:rPr>
              <a:t>2012</a:t>
            </a:r>
            <a:endParaRPr lang="en-US" sz="900" b="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98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6A01EF1E-9F97-4A89-B012-F8E526082F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EE976782-CBDC-40BA-B555-636C264A76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2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394ED08-0A29-41AA-BE5B-41D885BD85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52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ACF1DF80-50A5-45CA-9028-43B23080EA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3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447800"/>
            <a:ext cx="7848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4763"/>
            <a:ext cx="9144000" cy="6905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57963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Page </a:t>
            </a:r>
            <a:fld id="{8392E0F0-12A5-4E79-802C-B9B44269A54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8" name="Picture 14" descr="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6513"/>
            <a:ext cx="4445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Line 15"/>
          <p:cNvSpPr>
            <a:spLocks noChangeShapeType="1"/>
          </p:cNvSpPr>
          <p:nvPr userDrawn="1"/>
        </p:nvSpPr>
        <p:spPr bwMode="auto">
          <a:xfrm>
            <a:off x="436563" y="6615113"/>
            <a:ext cx="8707437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ambria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4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o"/>
        <a:defRPr sz="2000">
          <a:solidFill>
            <a:schemeClr val="accent2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7646" y="272590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CHINA </a:t>
            </a:r>
            <a:br>
              <a:rPr lang="en-US" sz="6000" b="1" dirty="0" smtClean="0"/>
            </a:br>
            <a:r>
              <a:rPr lang="en-US" sz="6000" b="1" dirty="0" smtClean="0"/>
              <a:t>STUDY CIRCLE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6500" y="1619250"/>
            <a:ext cx="6400800" cy="1447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Islamabad’s Informal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Image result for globe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1928564" cy="2124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china flag"/>
          <p:cNvSpPr>
            <a:spLocks noChangeAspect="1" noChangeArrowheads="1"/>
          </p:cNvSpPr>
          <p:nvPr/>
        </p:nvSpPr>
        <p:spPr bwMode="auto">
          <a:xfrm>
            <a:off x="129646" y="-180578"/>
            <a:ext cx="2540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for china flag"/>
          <p:cNvSpPr>
            <a:spLocks noChangeAspect="1" noChangeArrowheads="1"/>
          </p:cNvSpPr>
          <p:nvPr/>
        </p:nvSpPr>
        <p:spPr bwMode="auto">
          <a:xfrm>
            <a:off x="256646" y="9922"/>
            <a:ext cx="2540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china flag"/>
          <p:cNvSpPr>
            <a:spLocks noChangeAspect="1" noChangeArrowheads="1"/>
          </p:cNvSpPr>
          <p:nvPr/>
        </p:nvSpPr>
        <p:spPr bwMode="auto">
          <a:xfrm>
            <a:off x="383646" y="200422"/>
            <a:ext cx="254000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Image result for china fla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743200"/>
            <a:ext cx="1828800" cy="144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295400" y="4876800"/>
            <a:ext cx="64008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Fourteen </a:t>
            </a:r>
            <a:r>
              <a:rPr lang="en-US" sz="3600" dirty="0" smtClean="0"/>
              <a:t>Session</a:t>
            </a:r>
          </a:p>
          <a:p>
            <a:r>
              <a:rPr lang="en-US" sz="3600" dirty="0" smtClean="0"/>
              <a:t>Belt &amp; Road : An overview of 2017</a:t>
            </a:r>
            <a:endParaRPr lang="en-US" sz="3600" dirty="0" smtClean="0"/>
          </a:p>
          <a:p>
            <a:r>
              <a:rPr lang="en-US" sz="3600" dirty="0" err="1" smtClean="0"/>
              <a:t>Tatheer</a:t>
            </a:r>
            <a:r>
              <a:rPr lang="en-US" sz="3600" dirty="0" smtClean="0"/>
              <a:t> Zahra </a:t>
            </a:r>
            <a:r>
              <a:rPr lang="en-US" sz="3600" dirty="0" err="1" smtClean="0"/>
              <a:t>Sherazi</a:t>
            </a:r>
            <a:endParaRPr lang="en-US" sz="3600" dirty="0" smtClean="0"/>
          </a:p>
          <a:p>
            <a:endParaRPr lang="en-US" sz="3600" dirty="0"/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27551" y="45435"/>
            <a:ext cx="23721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mbria" pitchFamily="18" charset="0"/>
              </a:rPr>
              <a:t>Session # 14</a:t>
            </a:r>
            <a:b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mbria" pitchFamily="18" charset="0"/>
              </a:rPr>
            </a:br>
            <a:r>
              <a:rPr lang="en-US" sz="14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mbria" pitchFamily="18" charset="0"/>
              </a:rPr>
              <a:t>(March 8 2018)</a:t>
            </a:r>
            <a:endParaRPr lang="en-US" sz="1200" b="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2971800" y="106991"/>
            <a:ext cx="3352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mbria" pitchFamily="18" charset="0"/>
              </a:rPr>
              <a:t>MONTHLY UPDATE</a:t>
            </a:r>
            <a:endParaRPr lang="en-US" sz="1600" b="0" dirty="0">
              <a:solidFill>
                <a:schemeClr val="tx1">
                  <a:lumMod val="50000"/>
                  <a:lumOff val="50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35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447800"/>
          </a:xfrm>
        </p:spPr>
        <p:txBody>
          <a:bodyPr/>
          <a:lstStyle/>
          <a:p>
            <a:r>
              <a:rPr lang="en-US" dirty="0"/>
              <a:t>Belt &amp; Road : An overview of 2017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799"/>
            <a:ext cx="7848600" cy="51101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</a:t>
            </a:r>
            <a:r>
              <a:rPr lang="en-US" dirty="0"/>
              <a:t>was put into a UN resolution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China’s official portal for B&amp; R was launched in form of online web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7 more </a:t>
            </a:r>
            <a:r>
              <a:rPr lang="en-US" dirty="0" smtClean="0"/>
              <a:t>Free </a:t>
            </a:r>
            <a:r>
              <a:rPr lang="en-US" dirty="0"/>
              <a:t>T</a:t>
            </a:r>
            <a:r>
              <a:rPr lang="en-US" dirty="0" smtClean="0"/>
              <a:t>rade </a:t>
            </a:r>
            <a:r>
              <a:rPr lang="en-US" dirty="0"/>
              <a:t>Z</a:t>
            </a:r>
            <a:r>
              <a:rPr lang="en-US" dirty="0" smtClean="0"/>
              <a:t>ones </a:t>
            </a:r>
            <a:r>
              <a:rPr lang="en-US" dirty="0"/>
              <a:t>were set </a:t>
            </a:r>
            <a:r>
              <a:rPr lang="en-US" dirty="0" smtClean="0"/>
              <a:t>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The new FTZs opened on 1 April 2017, bringing the total number of FTZs to </a:t>
            </a:r>
            <a:r>
              <a:rPr lang="en-US" dirty="0" smtClean="0">
                <a:solidFill>
                  <a:srgbClr val="FF0000"/>
                </a:solidFill>
              </a:rPr>
              <a:t>eleven)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 &amp; </a:t>
            </a:r>
            <a:r>
              <a:rPr lang="en-US" dirty="0" smtClean="0"/>
              <a:t>R forum for </a:t>
            </a:r>
            <a:r>
              <a:rPr lang="en-US" dirty="0"/>
              <a:t>International Cooperation was held in </a:t>
            </a:r>
            <a:r>
              <a:rPr lang="en-US" dirty="0" smtClean="0"/>
              <a:t>Beijing(BARF)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Asian Financial Cooperation Association was </a:t>
            </a:r>
            <a:r>
              <a:rPr lang="en-US" dirty="0" smtClean="0"/>
              <a:t>inaugurated </a:t>
            </a:r>
            <a:r>
              <a:rPr lang="en-US" dirty="0" smtClean="0"/>
              <a:t>AFCA (</a:t>
            </a:r>
            <a:r>
              <a:rPr lang="en-US" dirty="0" smtClean="0">
                <a:solidFill>
                  <a:srgbClr val="FF0000"/>
                </a:solidFill>
              </a:rPr>
              <a:t>Association </a:t>
            </a:r>
            <a:r>
              <a:rPr lang="en-US" dirty="0">
                <a:solidFill>
                  <a:srgbClr val="FF0000"/>
                </a:solidFill>
              </a:rPr>
              <a:t>is a regional financial cooperation organization made up by small and medium-sized banks and non-bank financial institutions</a:t>
            </a:r>
            <a:r>
              <a:rPr lang="en-US" dirty="0" smtClean="0">
                <a:solidFill>
                  <a:srgbClr val="FF0000"/>
                </a:solidFill>
              </a:rPr>
              <a:t>.)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C50FD4F0-214A-4A92-A75E-034E3BC3C01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0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…………………………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848600" cy="3581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 FTAs were signed </a:t>
            </a:r>
            <a:r>
              <a:rPr lang="en-US" dirty="0" smtClean="0"/>
              <a:t>with different countries 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27 new members </a:t>
            </a:r>
            <a:r>
              <a:rPr lang="en-US" dirty="0" smtClean="0"/>
              <a:t>joined</a:t>
            </a:r>
            <a:r>
              <a:rPr lang="en-US" dirty="0" smtClean="0"/>
              <a:t> </a:t>
            </a:r>
            <a:r>
              <a:rPr lang="en-US" dirty="0"/>
              <a:t>AIIB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17 projects signed under Silk Fund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 &amp; R was added to CPC consortium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C50FD4F0-214A-4A92-A75E-034E3BC3C0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4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Belt and Road went global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8486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XI mentioned Belt and Road word 132 times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 &amp; R was mention by 2.7 every days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2017  46 countries joined the B &amp; R friendship circle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Till the 2017 , China signed 100 corporation agreements with 86 countries and international organizations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given </a:t>
            </a:r>
            <a:r>
              <a:rPr lang="en-US" dirty="0" smtClean="0"/>
              <a:t>rise new </a:t>
            </a:r>
            <a:r>
              <a:rPr lang="en-US" dirty="0"/>
              <a:t>concepts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Silk road in Air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Silk road on Ice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Digital silk road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C50FD4F0-214A-4A92-A75E-034E3BC3C0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0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Belt and Road </a:t>
            </a:r>
            <a:br>
              <a:rPr lang="en-US" dirty="0" smtClean="0"/>
            </a:br>
            <a:r>
              <a:rPr lang="en-US" dirty="0" smtClean="0"/>
              <a:t>Operations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199"/>
            <a:ext cx="7848600" cy="5257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Blue economic passage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China-Europe </a:t>
            </a:r>
            <a:r>
              <a:rPr lang="en-US" dirty="0"/>
              <a:t>freight train </a:t>
            </a:r>
            <a:r>
              <a:rPr lang="en-US" dirty="0" smtClean="0"/>
              <a:t>made nearly 7000 </a:t>
            </a:r>
            <a:r>
              <a:rPr lang="en-US" dirty="0"/>
              <a:t>trips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Seven mega projects were </a:t>
            </a:r>
            <a:r>
              <a:rPr lang="en-US" dirty="0" smtClean="0"/>
              <a:t>completed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China-</a:t>
            </a:r>
            <a:r>
              <a:rPr lang="en-US" dirty="0" err="1" smtClean="0">
                <a:solidFill>
                  <a:srgbClr val="FF0000"/>
                </a:solidFill>
              </a:rPr>
              <a:t>Mynamra</a:t>
            </a:r>
            <a:r>
              <a:rPr lang="en-US" dirty="0" smtClean="0">
                <a:solidFill>
                  <a:srgbClr val="FF0000"/>
                </a:solidFill>
              </a:rPr>
              <a:t> oil pipeline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</a:rPr>
              <a:t>Mobasa-Narobi</a:t>
            </a:r>
            <a:r>
              <a:rPr lang="en-US" dirty="0" smtClean="0">
                <a:solidFill>
                  <a:srgbClr val="FF0000"/>
                </a:solidFill>
              </a:rPr>
              <a:t> Railway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veitnam</a:t>
            </a:r>
            <a:r>
              <a:rPr lang="en-US" dirty="0" smtClean="0">
                <a:solidFill>
                  <a:srgbClr val="FF0000"/>
                </a:solidFill>
              </a:rPr>
              <a:t>-China friendship Palace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port </a:t>
            </a:r>
            <a:r>
              <a:rPr lang="en-US" dirty="0" err="1" smtClean="0">
                <a:solidFill>
                  <a:srgbClr val="FF0000"/>
                </a:solidFill>
              </a:rPr>
              <a:t>Qasim</a:t>
            </a:r>
            <a:r>
              <a:rPr lang="en-US" dirty="0" smtClean="0">
                <a:solidFill>
                  <a:srgbClr val="FF0000"/>
                </a:solidFill>
              </a:rPr>
              <a:t> Coal project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Yamal</a:t>
            </a:r>
            <a:r>
              <a:rPr lang="en-US" dirty="0" smtClean="0">
                <a:solidFill>
                  <a:srgbClr val="FF0000"/>
                </a:solidFill>
              </a:rPr>
              <a:t> LNG project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19 mega projects were put into </a:t>
            </a:r>
            <a:r>
              <a:rPr lang="en-US" dirty="0" smtClean="0"/>
              <a:t>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Hub coal project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17</a:t>
            </a:r>
            <a:r>
              <a:rPr lang="en-US" dirty="0" smtClean="0"/>
              <a:t> </a:t>
            </a:r>
            <a:r>
              <a:rPr lang="en-US" dirty="0"/>
              <a:t>mega projects started </a:t>
            </a:r>
            <a:r>
              <a:rPr lang="en-US" dirty="0" smtClean="0"/>
              <a:t>construction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Karoot</a:t>
            </a:r>
            <a:r>
              <a:rPr lang="en-US" dirty="0" smtClean="0"/>
              <a:t> hydro power station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C50FD4F0-214A-4A92-A75E-034E3BC3C0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44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304800" y="2514600"/>
            <a:ext cx="8534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THANK  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0000"/>
      </a:accent1>
      <a:accent2>
        <a:srgbClr val="333399"/>
      </a:accent2>
      <a:accent3>
        <a:srgbClr val="FFFF00"/>
      </a:accent3>
      <a:accent4>
        <a:srgbClr val="7030A0"/>
      </a:accent4>
      <a:accent5>
        <a:srgbClr val="33CC33"/>
      </a:accent5>
      <a:accent6>
        <a:srgbClr val="44969F"/>
      </a:accent6>
      <a:hlink>
        <a:srgbClr val="009999"/>
      </a:hlink>
      <a:folHlink>
        <a:srgbClr val="BF2600"/>
      </a:folHlink>
    </a:clrScheme>
    <a:fontScheme name="Default Design">
      <a:majorFont>
        <a:latin typeface="Cambria"/>
        <a:ea typeface=""/>
        <a:cs typeface="Arial"/>
      </a:majorFont>
      <a:minorFont>
        <a:latin typeface="Cambri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8624</TotalTime>
  <Words>274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6</vt:i4>
      </vt:variant>
    </vt:vector>
  </HeadingPairs>
  <TitlesOfParts>
    <vt:vector size="15" baseType="lpstr">
      <vt:lpstr>Arial</vt:lpstr>
      <vt:lpstr>Cambria</vt:lpstr>
      <vt:lpstr>Default Design</vt:lpstr>
      <vt:lpstr>CHINA  STUDY CIRCLE</vt:lpstr>
      <vt:lpstr>Belt &amp; Road : An overview of 2017  </vt:lpstr>
      <vt:lpstr>…………………………</vt:lpstr>
      <vt:lpstr>Belt and Road went global </vt:lpstr>
      <vt:lpstr>Belt and Road  Operations </vt:lpstr>
      <vt:lpstr>PowerPoint Presentation</vt:lpstr>
      <vt:lpstr>Section 1</vt:lpstr>
      <vt:lpstr>Section 4</vt:lpstr>
      <vt:lpstr>Section 5</vt:lpstr>
      <vt:lpstr>Section 2</vt:lpstr>
      <vt:lpstr>Section 3</vt:lpstr>
      <vt:lpstr>Section 6</vt:lpstr>
    </vt:vector>
  </TitlesOfParts>
  <Company>Gallup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</dc:creator>
  <cp:lastModifiedBy>Windows User</cp:lastModifiedBy>
  <cp:revision>2321</cp:revision>
  <cp:lastPrinted>2013-08-27T05:29:00Z</cp:lastPrinted>
  <dcterms:created xsi:type="dcterms:W3CDTF">2011-02-07T07:47:38Z</dcterms:created>
  <dcterms:modified xsi:type="dcterms:W3CDTF">2018-03-07T07:23:27Z</dcterms:modified>
</cp:coreProperties>
</file>